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</p:sldIdLst>
  <p:sldSz cx="18288000" cy="10287000"/>
  <p:notesSz cx="6858000" cy="9144000"/>
  <p:embeddedFontLst>
    <p:embeddedFont>
      <p:font typeface="Gill Sans Bold" charset="1" panose="020B0802020104020203"/>
      <p:regular r:id="rId11"/>
    </p:embeddedFont>
    <p:embeddedFont>
      <p:font typeface="League Spartan" charset="1" panose="00000800000000000000"/>
      <p:regular r:id="rId12"/>
    </p:embeddedFont>
    <p:embeddedFont>
      <p:font typeface="Montserrat Bold" charset="1" panose="00000800000000000000"/>
      <p:regular r:id="rId13"/>
    </p:embeddedFont>
    <p:embeddedFont>
      <p:font typeface="Horizon" charset="1" panose="02000500000000000000"/>
      <p:regular r:id="rId14"/>
    </p:embeddedFont>
    <p:embeddedFont>
      <p:font typeface="Mokoto" charset="1" panose="00000000000000000000"/>
      <p:regular r:id="rId15"/>
    </p:embeddedFont>
    <p:embeddedFont>
      <p:font typeface="Canva Sans Bold" charset="1" panose="020B0803030501040103"/>
      <p:regular r:id="rId16"/>
    </p:embeddedFont>
    <p:embeddedFont>
      <p:font typeface="Canva Sans" charset="1" panose="020B0503030501040103"/>
      <p:regular r:id="rId17"/>
    </p:embeddedFont>
    <p:embeddedFont>
      <p:font typeface="Arimo Bold" charset="1" panose="020B0704020202020204"/>
      <p:regular r:id="rId18"/>
    </p:embeddedFont>
    <p:embeddedFont>
      <p:font typeface="Arimo" charset="1" panose="020B0604020202020204"/>
      <p:regular r:id="rId19"/>
    </p:embeddedFont>
    <p:embeddedFont>
      <p:font typeface="Monument Bold" charset="1" panose="00000300000000000000"/>
      <p:regular r:id="rId20"/>
    </p:embeddedFont>
    <p:embeddedFont>
      <p:font typeface="Montserrat" charset="1" panose="0000050000000000000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jpe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1.png" Type="http://schemas.openxmlformats.org/officeDocument/2006/relationships/image"/><Relationship Id="rId4" Target="../media/image7.png" Type="http://schemas.openxmlformats.org/officeDocument/2006/relationships/image"/><Relationship Id="rId5" Target="../media/image8.jpeg" Type="http://schemas.openxmlformats.org/officeDocument/2006/relationships/image"/><Relationship Id="rId6" Target="../media/image9.jpeg" Type="http://schemas.openxmlformats.org/officeDocument/2006/relationships/image"/><Relationship Id="rId7" Target="../media/image10.jpeg" Type="http://schemas.openxmlformats.org/officeDocument/2006/relationships/image"/><Relationship Id="rId8" Target="../media/image11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8.svg" Type="http://schemas.openxmlformats.org/officeDocument/2006/relationships/image"/><Relationship Id="rId11" Target="../media/image19.png" Type="http://schemas.openxmlformats.org/officeDocument/2006/relationships/image"/><Relationship Id="rId12" Target="../media/image20.svg" Type="http://schemas.openxmlformats.org/officeDocument/2006/relationships/image"/><Relationship Id="rId13" Target="../media/image21.png" Type="http://schemas.openxmlformats.org/officeDocument/2006/relationships/image"/><Relationship Id="rId14" Target="../media/image22.png" Type="http://schemas.openxmlformats.org/officeDocument/2006/relationships/image"/><Relationship Id="rId15" Target="../media/image23.svg" Type="http://schemas.openxmlformats.org/officeDocument/2006/relationships/image"/><Relationship Id="rId16" Target="../media/image24.png" Type="http://schemas.openxmlformats.org/officeDocument/2006/relationships/image"/><Relationship Id="rId17" Target="../media/image25.png" Type="http://schemas.openxmlformats.org/officeDocument/2006/relationships/image"/><Relationship Id="rId18" Target="../media/image26.png" Type="http://schemas.openxmlformats.org/officeDocument/2006/relationships/image"/><Relationship Id="rId19" Target="../media/image27.png" Type="http://schemas.openxmlformats.org/officeDocument/2006/relationships/image"/><Relationship Id="rId2" Target="../media/image2.jpeg" Type="http://schemas.openxmlformats.org/officeDocument/2006/relationships/image"/><Relationship Id="rId3" Target="../media/image12.png" Type="http://schemas.openxmlformats.org/officeDocument/2006/relationships/image"/><Relationship Id="rId4" Target="../media/image11.png" Type="http://schemas.openxmlformats.org/officeDocument/2006/relationships/image"/><Relationship Id="rId5" Target="../media/image13.png" Type="http://schemas.openxmlformats.org/officeDocument/2006/relationships/image"/><Relationship Id="rId6" Target="../media/image14.svg" Type="http://schemas.openxmlformats.org/officeDocument/2006/relationships/image"/><Relationship Id="rId7" Target="../media/image15.png" Type="http://schemas.openxmlformats.org/officeDocument/2006/relationships/image"/><Relationship Id="rId8" Target="../media/image16.svg" Type="http://schemas.openxmlformats.org/officeDocument/2006/relationships/image"/><Relationship Id="rId9" Target="../media/image17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28.png" Type="http://schemas.openxmlformats.org/officeDocument/2006/relationships/image"/><Relationship Id="rId4" Target="../media/image29.png" Type="http://schemas.openxmlformats.org/officeDocument/2006/relationships/image"/><Relationship Id="rId5" Target="../media/image6.png" Type="http://schemas.openxmlformats.org/officeDocument/2006/relationships/image"/><Relationship Id="rId6" Target="../media/image1.png" Type="http://schemas.openxmlformats.org/officeDocument/2006/relationships/image"/><Relationship Id="rId7" Target="../media/image11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https://ecoearth.site" TargetMode="External" Type="http://schemas.openxmlformats.org/officeDocument/2006/relationships/hyperlink"/><Relationship Id="rId11" Target="https://www.globalhungerindex.org/india.html" TargetMode="External" Type="http://schemas.openxmlformats.org/officeDocument/2006/relationships/hyperlink"/><Relationship Id="rId12" Target="https://greene.gov.in" TargetMode="External" Type="http://schemas.openxmlformats.org/officeDocument/2006/relationships/hyperlink"/><Relationship Id="rId13" Target="https://www.deccanherald.com/india/delhi/delhi-breaks-peak-power-demand-of-8000-mw-sets-new-record-3034365" TargetMode="External" Type="http://schemas.openxmlformats.org/officeDocument/2006/relationships/hyperlink"/><Relationship Id="rId14" Target="https://economictimes.indiatimes.com/news/politics-and-nation/incomplete-government-projects-are-a-grave-injustice-to-the-honest-taxpayers-pm-modi/articleshow/105631577.cms?from=mdr" TargetMode="External" Type="http://schemas.openxmlformats.org/officeDocument/2006/relationships/hyperlink"/><Relationship Id="rId2" Target="../media/image30.jpeg" Type="http://schemas.openxmlformats.org/officeDocument/2006/relationships/image"/><Relationship Id="rId3" Target="../media/image31.jpeg" Type="http://schemas.openxmlformats.org/officeDocument/2006/relationships/image"/><Relationship Id="rId4" Target="../media/image32.jpeg" Type="http://schemas.openxmlformats.org/officeDocument/2006/relationships/image"/><Relationship Id="rId5" Target="../media/image1.png" Type="http://schemas.openxmlformats.org/officeDocument/2006/relationships/image"/><Relationship Id="rId6" Target="../media/image6.png" Type="http://schemas.openxmlformats.org/officeDocument/2006/relationships/image"/><Relationship Id="rId7" Target="../media/image33.png" Type="http://schemas.openxmlformats.org/officeDocument/2006/relationships/image"/><Relationship Id="rId8" Target="../media/image34.svg" Type="http://schemas.openxmlformats.org/officeDocument/2006/relationships/image"/><Relationship Id="rId9" Target="../media/image35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144000" y="-2356275"/>
            <a:ext cx="9708496" cy="9708496"/>
          </a:xfrm>
          <a:custGeom>
            <a:avLst/>
            <a:gdLst/>
            <a:ahLst/>
            <a:cxnLst/>
            <a:rect r="r" b="b" t="t" l="l"/>
            <a:pathLst>
              <a:path h="9708496" w="9708496">
                <a:moveTo>
                  <a:pt x="0" y="0"/>
                </a:moveTo>
                <a:lnTo>
                  <a:pt x="9708496" y="0"/>
                </a:lnTo>
                <a:lnTo>
                  <a:pt x="9708496" y="9708497"/>
                </a:lnTo>
                <a:lnTo>
                  <a:pt x="0" y="97084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4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6708888" y="9725332"/>
            <a:ext cx="18738201" cy="6544038"/>
          </a:xfrm>
          <a:custGeom>
            <a:avLst/>
            <a:gdLst/>
            <a:ahLst/>
            <a:cxnLst/>
            <a:rect r="r" b="b" t="t" l="l"/>
            <a:pathLst>
              <a:path h="6544038" w="18738201">
                <a:moveTo>
                  <a:pt x="0" y="0"/>
                </a:moveTo>
                <a:lnTo>
                  <a:pt x="18738200" y="0"/>
                </a:lnTo>
                <a:lnTo>
                  <a:pt x="18738200" y="6544038"/>
                </a:lnTo>
                <a:lnTo>
                  <a:pt x="0" y="65440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0999"/>
            </a:blip>
            <a:stretch>
              <a:fillRect l="0" t="-120" r="0" b="-22432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834919" y="4209241"/>
            <a:ext cx="2284857" cy="4060844"/>
          </a:xfrm>
          <a:custGeom>
            <a:avLst/>
            <a:gdLst/>
            <a:ahLst/>
            <a:cxnLst/>
            <a:rect r="r" b="b" t="t" l="l"/>
            <a:pathLst>
              <a:path h="4060844" w="2284857">
                <a:moveTo>
                  <a:pt x="0" y="0"/>
                </a:moveTo>
                <a:lnTo>
                  <a:pt x="2284857" y="0"/>
                </a:lnTo>
                <a:lnTo>
                  <a:pt x="2284857" y="4060844"/>
                </a:lnTo>
                <a:lnTo>
                  <a:pt x="0" y="406084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85897" t="-10245" r="-99283" b="-50213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823580" y="4941031"/>
            <a:ext cx="2153723" cy="4060844"/>
          </a:xfrm>
          <a:custGeom>
            <a:avLst/>
            <a:gdLst/>
            <a:ahLst/>
            <a:cxnLst/>
            <a:rect r="r" b="b" t="t" l="l"/>
            <a:pathLst>
              <a:path h="4060844" w="2153723">
                <a:moveTo>
                  <a:pt x="0" y="0"/>
                </a:moveTo>
                <a:lnTo>
                  <a:pt x="2153723" y="0"/>
                </a:lnTo>
                <a:lnTo>
                  <a:pt x="2153723" y="4060844"/>
                </a:lnTo>
                <a:lnTo>
                  <a:pt x="0" y="406084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093" t="-31239" r="-221988" b="-41702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798816" y="5230383"/>
            <a:ext cx="2161060" cy="4243677"/>
          </a:xfrm>
          <a:custGeom>
            <a:avLst/>
            <a:gdLst/>
            <a:ahLst/>
            <a:cxnLst/>
            <a:rect r="r" b="b" t="t" l="l"/>
            <a:pathLst>
              <a:path h="4243677" w="2161060">
                <a:moveTo>
                  <a:pt x="0" y="0"/>
                </a:moveTo>
                <a:lnTo>
                  <a:pt x="2161060" y="0"/>
                </a:lnTo>
                <a:lnTo>
                  <a:pt x="2161060" y="4243677"/>
                </a:lnTo>
                <a:lnTo>
                  <a:pt x="0" y="424367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67988" t="-22637" r="-7258" b="-1753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834919" y="9211425"/>
            <a:ext cx="2079520" cy="967921"/>
          </a:xfrm>
          <a:custGeom>
            <a:avLst/>
            <a:gdLst/>
            <a:ahLst/>
            <a:cxnLst/>
            <a:rect r="r" b="b" t="t" l="l"/>
            <a:pathLst>
              <a:path h="967921" w="2079520">
                <a:moveTo>
                  <a:pt x="0" y="0"/>
                </a:moveTo>
                <a:lnTo>
                  <a:pt x="2079520" y="0"/>
                </a:lnTo>
                <a:lnTo>
                  <a:pt x="2079520" y="967921"/>
                </a:lnTo>
                <a:lnTo>
                  <a:pt x="0" y="96792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54274" r="0" b="-60569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6560045" y="4088087"/>
            <a:ext cx="18524981" cy="6198913"/>
          </a:xfrm>
          <a:custGeom>
            <a:avLst/>
            <a:gdLst/>
            <a:ahLst/>
            <a:cxnLst/>
            <a:rect r="r" b="b" t="t" l="l"/>
            <a:pathLst>
              <a:path h="6198913" w="18524981">
                <a:moveTo>
                  <a:pt x="0" y="0"/>
                </a:moveTo>
                <a:lnTo>
                  <a:pt x="18524981" y="0"/>
                </a:lnTo>
                <a:lnTo>
                  <a:pt x="18524981" y="6198913"/>
                </a:lnTo>
                <a:lnTo>
                  <a:pt x="0" y="619891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5000"/>
            </a:blip>
            <a:stretch>
              <a:fillRect l="0" t="-464" r="0" b="-27439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769124" y="-607108"/>
            <a:ext cx="5750608" cy="5750608"/>
          </a:xfrm>
          <a:custGeom>
            <a:avLst/>
            <a:gdLst/>
            <a:ahLst/>
            <a:cxnLst/>
            <a:rect r="r" b="b" t="t" l="l"/>
            <a:pathLst>
              <a:path h="5750608" w="5750608">
                <a:moveTo>
                  <a:pt x="0" y="0"/>
                </a:moveTo>
                <a:lnTo>
                  <a:pt x="5750607" y="0"/>
                </a:lnTo>
                <a:lnTo>
                  <a:pt x="5750607" y="5750608"/>
                </a:lnTo>
                <a:lnTo>
                  <a:pt x="0" y="575060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5612968" y="795204"/>
            <a:ext cx="65094" cy="464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89"/>
              </a:lnSpc>
            </a:pPr>
            <a:r>
              <a:rPr lang="en-US" b="true" sz="1807">
                <a:solidFill>
                  <a:srgbClr val="264F54"/>
                </a:solidFill>
                <a:latin typeface="Gill Sans Bold"/>
                <a:ea typeface="Gill Sans Bold"/>
                <a:cs typeface="Gill Sans Bold"/>
                <a:sym typeface="Gill Sans Bold"/>
              </a:rPr>
              <a:t>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702868" y="852354"/>
            <a:ext cx="9421309" cy="12221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914"/>
              </a:lnSpc>
              <a:spcBef>
                <a:spcPct val="0"/>
              </a:spcBef>
            </a:pPr>
            <a:r>
              <a:rPr lang="en-US" sz="7107">
                <a:solidFill>
                  <a:srgbClr val="FF313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CloudCraft 2025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453388" y="7008501"/>
            <a:ext cx="10995880" cy="5921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65"/>
              </a:lnSpc>
            </a:pPr>
            <a:r>
              <a:rPr lang="en-US" sz="3288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An initiative towards a sustainable INDIA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121082" y="5857406"/>
            <a:ext cx="7880985" cy="13301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160"/>
              </a:lnSpc>
              <a:spcBef>
                <a:spcPct val="0"/>
              </a:spcBef>
            </a:pPr>
            <a:r>
              <a:rPr lang="en-US" sz="7257">
                <a:solidFill>
                  <a:srgbClr val="85BF4B"/>
                </a:solidFill>
                <a:latin typeface="Horizon"/>
                <a:ea typeface="Horizon"/>
                <a:cs typeface="Horizon"/>
                <a:sym typeface="Horizon"/>
              </a:rPr>
              <a:t>ECO</a:t>
            </a:r>
            <a:r>
              <a:rPr lang="en-US" sz="7257">
                <a:solidFill>
                  <a:srgbClr val="0070BC"/>
                </a:solidFill>
                <a:latin typeface="Horizon"/>
                <a:ea typeface="Horizon"/>
                <a:cs typeface="Horizon"/>
                <a:sym typeface="Horizon"/>
              </a:rPr>
              <a:t>EARTH 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4219730" y="8501261"/>
            <a:ext cx="1473936" cy="5863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26"/>
              </a:lnSpc>
            </a:pPr>
            <a:r>
              <a:rPr lang="en-US" sz="1661">
                <a:solidFill>
                  <a:srgbClr val="000000"/>
                </a:solidFill>
                <a:latin typeface="Mokoto"/>
                <a:ea typeface="Mokoto"/>
                <a:cs typeface="Mokoto"/>
                <a:sym typeface="Mokoto"/>
              </a:rPr>
              <a:t> Harshit </a:t>
            </a:r>
          </a:p>
          <a:p>
            <a:pPr algn="ctr">
              <a:lnSpc>
                <a:spcPts val="2326"/>
              </a:lnSpc>
            </a:pPr>
            <a:r>
              <a:rPr lang="en-US" sz="1661">
                <a:solidFill>
                  <a:srgbClr val="000000"/>
                </a:solidFill>
                <a:latin typeface="Mokoto"/>
                <a:ea typeface="Mokoto"/>
                <a:cs typeface="Mokoto"/>
                <a:sym typeface="Mokoto"/>
              </a:rPr>
              <a:t>(DevOps)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218663" y="9049500"/>
            <a:ext cx="1359081" cy="5863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26"/>
              </a:lnSpc>
            </a:pPr>
            <a:r>
              <a:rPr lang="en-US" sz="1661">
                <a:solidFill>
                  <a:srgbClr val="000000"/>
                </a:solidFill>
                <a:latin typeface="Mokoto"/>
                <a:ea typeface="Mokoto"/>
                <a:cs typeface="Mokoto"/>
                <a:sym typeface="Mokoto"/>
              </a:rPr>
              <a:t> NIKHIL </a:t>
            </a:r>
          </a:p>
          <a:p>
            <a:pPr algn="ctr">
              <a:lnSpc>
                <a:spcPts val="2326"/>
              </a:lnSpc>
            </a:pPr>
            <a:r>
              <a:rPr lang="en-US" sz="1661">
                <a:solidFill>
                  <a:srgbClr val="000000"/>
                </a:solidFill>
                <a:latin typeface="Mokoto"/>
                <a:ea typeface="Mokoto"/>
                <a:cs typeface="Mokoto"/>
                <a:sym typeface="Mokoto"/>
              </a:rPr>
              <a:t>(DevOps)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6272983" y="9597738"/>
            <a:ext cx="1618985" cy="5863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26"/>
              </a:lnSpc>
            </a:pPr>
            <a:r>
              <a:rPr lang="en-US" sz="1661">
                <a:solidFill>
                  <a:srgbClr val="000000"/>
                </a:solidFill>
                <a:latin typeface="Mokoto"/>
                <a:ea typeface="Mokoto"/>
                <a:cs typeface="Mokoto"/>
                <a:sym typeface="Mokoto"/>
              </a:rPr>
              <a:t> Rehan </a:t>
            </a:r>
          </a:p>
          <a:p>
            <a:pPr algn="ctr">
              <a:lnSpc>
                <a:spcPts val="2326"/>
              </a:lnSpc>
            </a:pPr>
            <a:r>
              <a:rPr lang="en-US" sz="1661">
                <a:solidFill>
                  <a:srgbClr val="000000"/>
                </a:solidFill>
                <a:latin typeface="Mokoto"/>
                <a:ea typeface="Mokoto"/>
                <a:cs typeface="Mokoto"/>
                <a:sym typeface="Mokoto"/>
              </a:rPr>
              <a:t>(Backend)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000620" y="2017307"/>
            <a:ext cx="6825805" cy="9812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1"/>
              </a:lnSpc>
            </a:pPr>
            <a:r>
              <a:rPr lang="en-US" sz="28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Civic</a:t>
            </a:r>
            <a:r>
              <a:rPr lang="en-US" b="true" sz="28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Tech: Build for Better Governance</a:t>
            </a:r>
          </a:p>
          <a:p>
            <a:pPr algn="ctr">
              <a:lnSpc>
                <a:spcPts val="3921"/>
              </a:lnSpc>
            </a:pPr>
          </a:p>
        </p:txBody>
      </p:sp>
      <p:sp>
        <p:nvSpPr>
          <p:cNvPr name="Freeform 18" id="18"/>
          <p:cNvSpPr/>
          <p:nvPr/>
        </p:nvSpPr>
        <p:spPr>
          <a:xfrm flipH="false" flipV="false" rot="0">
            <a:off x="16558724" y="135060"/>
            <a:ext cx="1401153" cy="1318732"/>
          </a:xfrm>
          <a:custGeom>
            <a:avLst/>
            <a:gdLst/>
            <a:ahLst/>
            <a:cxnLst/>
            <a:rect r="r" b="b" t="t" l="l"/>
            <a:pathLst>
              <a:path h="1318732" w="1401153">
                <a:moveTo>
                  <a:pt x="0" y="0"/>
                </a:moveTo>
                <a:lnTo>
                  <a:pt x="1401152" y="0"/>
                </a:lnTo>
                <a:lnTo>
                  <a:pt x="1401152" y="1318732"/>
                </a:lnTo>
                <a:lnTo>
                  <a:pt x="0" y="131873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3794502"/>
            <a:ext cx="18288000" cy="6544038"/>
          </a:xfrm>
          <a:custGeom>
            <a:avLst/>
            <a:gdLst/>
            <a:ahLst/>
            <a:cxnLst/>
            <a:rect r="r" b="b" t="t" l="l"/>
            <a:pathLst>
              <a:path h="6544038" w="18288000">
                <a:moveTo>
                  <a:pt x="0" y="0"/>
                </a:moveTo>
                <a:lnTo>
                  <a:pt x="18288000" y="0"/>
                </a:lnTo>
                <a:lnTo>
                  <a:pt x="18288000" y="6544038"/>
                </a:lnTo>
                <a:lnTo>
                  <a:pt x="0" y="65440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999"/>
            </a:blip>
            <a:stretch>
              <a:fillRect l="0" t="-120" r="-2461" b="-2243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860472" y="-245517"/>
            <a:ext cx="5199252" cy="5199252"/>
          </a:xfrm>
          <a:custGeom>
            <a:avLst/>
            <a:gdLst/>
            <a:ahLst/>
            <a:cxnLst/>
            <a:rect r="r" b="b" t="t" l="l"/>
            <a:pathLst>
              <a:path h="5199252" w="5199252">
                <a:moveTo>
                  <a:pt x="0" y="0"/>
                </a:moveTo>
                <a:lnTo>
                  <a:pt x="5199251" y="0"/>
                </a:lnTo>
                <a:lnTo>
                  <a:pt x="5199251" y="5199252"/>
                </a:lnTo>
                <a:lnTo>
                  <a:pt x="0" y="519925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"/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868291" y="-32093"/>
            <a:ext cx="6686927" cy="9493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b="true" sz="4999" u="sng">
                <a:solidFill>
                  <a:srgbClr val="000000"/>
                </a:solidFill>
                <a:latin typeface="Gill Sans Bold"/>
                <a:ea typeface="Gill Sans Bold"/>
                <a:cs typeface="Gill Sans Bold"/>
                <a:sym typeface="Gill Sans Bold"/>
              </a:rPr>
              <a:t>Problem Statement 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2051191" y="2538479"/>
            <a:ext cx="4809728" cy="2523183"/>
            <a:chOff x="0" y="0"/>
            <a:chExt cx="6350000" cy="333121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0" cy="3331210"/>
            </a:xfrm>
            <a:custGeom>
              <a:avLst/>
              <a:gdLst/>
              <a:ahLst/>
              <a:cxnLst/>
              <a:rect r="r" b="b" t="t" l="l"/>
              <a:pathLst>
                <a:path h="3331210" w="6350000">
                  <a:moveTo>
                    <a:pt x="6209030" y="0"/>
                  </a:moveTo>
                  <a:lnTo>
                    <a:pt x="140970" y="0"/>
                  </a:lnTo>
                  <a:cubicBezTo>
                    <a:pt x="63500" y="0"/>
                    <a:pt x="0" y="62230"/>
                    <a:pt x="0" y="138430"/>
                  </a:cubicBezTo>
                  <a:lnTo>
                    <a:pt x="0" y="3192780"/>
                  </a:lnTo>
                  <a:cubicBezTo>
                    <a:pt x="0" y="3268980"/>
                    <a:pt x="63500" y="3331210"/>
                    <a:pt x="140970" y="3331210"/>
                  </a:cubicBezTo>
                  <a:lnTo>
                    <a:pt x="6209030" y="3331210"/>
                  </a:lnTo>
                  <a:cubicBezTo>
                    <a:pt x="6286500" y="3331210"/>
                    <a:pt x="6350000" y="3268980"/>
                    <a:pt x="6350000" y="3192780"/>
                  </a:cubicBezTo>
                  <a:lnTo>
                    <a:pt x="6350000" y="138430"/>
                  </a:lnTo>
                  <a:cubicBezTo>
                    <a:pt x="6350000" y="62230"/>
                    <a:pt x="6286500" y="0"/>
                    <a:pt x="6209030" y="0"/>
                  </a:cubicBezTo>
                  <a:close/>
                </a:path>
              </a:pathLst>
            </a:custGeom>
            <a:blipFill>
              <a:blip r:embed="rId4"/>
              <a:stretch>
                <a:fillRect l="0" t="-13619" r="0" b="-13619"/>
              </a:stretch>
            </a:blipFill>
            <a:ln w="47625" cap="sq">
              <a:solidFill>
                <a:srgbClr val="000000"/>
              </a:solidFill>
              <a:prstDash val="solid"/>
              <a:miter/>
            </a:ln>
          </p:spPr>
        </p:sp>
      </p:grpSp>
      <p:sp>
        <p:nvSpPr>
          <p:cNvPr name="AutoShape 7" id="7"/>
          <p:cNvSpPr/>
          <p:nvPr/>
        </p:nvSpPr>
        <p:spPr>
          <a:xfrm flipH="true">
            <a:off x="9211755" y="1145845"/>
            <a:ext cx="0" cy="8972435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>
            <a:off x="542759" y="5653539"/>
            <a:ext cx="17522627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9" id="9"/>
          <p:cNvSpPr txBox="true"/>
          <p:nvPr/>
        </p:nvSpPr>
        <p:spPr>
          <a:xfrm rot="0">
            <a:off x="222614" y="1448593"/>
            <a:ext cx="8808166" cy="7893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96571" indent="-248285" lvl="1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004AAD"/>
                </a:solidFill>
                <a:latin typeface="Canva Sans"/>
                <a:ea typeface="Canva Sans"/>
                <a:cs typeface="Canva Sans"/>
                <a:sym typeface="Canva Sans"/>
              </a:rPr>
              <a:t>Many people still suffer from hunger due to poor coordination and ineffective food distribution.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22614" y="5871923"/>
            <a:ext cx="8989141" cy="7893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96571" indent="-248285" lvl="1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004AAD"/>
                </a:solidFill>
                <a:latin typeface="Canva Sans"/>
                <a:ea typeface="Canva Sans"/>
                <a:cs typeface="Canva Sans"/>
                <a:sym typeface="Canva Sans"/>
              </a:rPr>
              <a:t>Lack of awareness about government schemes and projects prevents people from receiving available benefits.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2051191" y="6908878"/>
            <a:ext cx="4809728" cy="2523183"/>
            <a:chOff x="0" y="0"/>
            <a:chExt cx="6350000" cy="333121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350000" cy="3331210"/>
            </a:xfrm>
            <a:custGeom>
              <a:avLst/>
              <a:gdLst/>
              <a:ahLst/>
              <a:cxnLst/>
              <a:rect r="r" b="b" t="t" l="l"/>
              <a:pathLst>
                <a:path h="3331210" w="6350000">
                  <a:moveTo>
                    <a:pt x="6209030" y="0"/>
                  </a:moveTo>
                  <a:lnTo>
                    <a:pt x="140970" y="0"/>
                  </a:lnTo>
                  <a:cubicBezTo>
                    <a:pt x="63500" y="0"/>
                    <a:pt x="0" y="62230"/>
                    <a:pt x="0" y="138430"/>
                  </a:cubicBezTo>
                  <a:lnTo>
                    <a:pt x="0" y="3192780"/>
                  </a:lnTo>
                  <a:cubicBezTo>
                    <a:pt x="0" y="3268980"/>
                    <a:pt x="63500" y="3331210"/>
                    <a:pt x="140970" y="3331210"/>
                  </a:cubicBezTo>
                  <a:lnTo>
                    <a:pt x="6209030" y="3331210"/>
                  </a:lnTo>
                  <a:cubicBezTo>
                    <a:pt x="6286500" y="3331210"/>
                    <a:pt x="6350000" y="3268980"/>
                    <a:pt x="6350000" y="3192780"/>
                  </a:cubicBezTo>
                  <a:lnTo>
                    <a:pt x="6350000" y="138430"/>
                  </a:lnTo>
                  <a:cubicBezTo>
                    <a:pt x="6350000" y="62230"/>
                    <a:pt x="6286500" y="0"/>
                    <a:pt x="6209030" y="0"/>
                  </a:cubicBezTo>
                  <a:close/>
                </a:path>
              </a:pathLst>
            </a:custGeom>
            <a:blipFill>
              <a:blip r:embed="rId5"/>
              <a:stretch>
                <a:fillRect l="0" t="-17492" r="0" b="-17492"/>
              </a:stretch>
            </a:blipFill>
            <a:ln w="47625" cap="sq">
              <a:solidFill>
                <a:srgbClr val="000000"/>
              </a:solidFill>
              <a:prstDash val="solid"/>
              <a:miter/>
            </a:ln>
          </p:spPr>
        </p:sp>
      </p:grpSp>
      <p:sp>
        <p:nvSpPr>
          <p:cNvPr name="TextBox 13" id="13"/>
          <p:cNvSpPr txBox="true"/>
          <p:nvPr/>
        </p:nvSpPr>
        <p:spPr>
          <a:xfrm rot="0">
            <a:off x="9392730" y="1448593"/>
            <a:ext cx="8363587" cy="7893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96571" indent="-248285" lvl="1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004AAD"/>
                </a:solidFill>
                <a:latin typeface="Canva Sans"/>
                <a:ea typeface="Canva Sans"/>
                <a:cs typeface="Canva Sans"/>
                <a:sym typeface="Canva Sans"/>
              </a:rPr>
              <a:t>NGOs struggle to organize and promote community events effectively.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10855070" y="2481046"/>
            <a:ext cx="4919209" cy="2580617"/>
            <a:chOff x="0" y="0"/>
            <a:chExt cx="6350000" cy="333121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350000" cy="3331210"/>
            </a:xfrm>
            <a:custGeom>
              <a:avLst/>
              <a:gdLst/>
              <a:ahLst/>
              <a:cxnLst/>
              <a:rect r="r" b="b" t="t" l="l"/>
              <a:pathLst>
                <a:path h="3331210" w="6350000">
                  <a:moveTo>
                    <a:pt x="6209030" y="0"/>
                  </a:moveTo>
                  <a:lnTo>
                    <a:pt x="140970" y="0"/>
                  </a:lnTo>
                  <a:cubicBezTo>
                    <a:pt x="63500" y="0"/>
                    <a:pt x="0" y="62230"/>
                    <a:pt x="0" y="138430"/>
                  </a:cubicBezTo>
                  <a:lnTo>
                    <a:pt x="0" y="3192780"/>
                  </a:lnTo>
                  <a:cubicBezTo>
                    <a:pt x="0" y="3268980"/>
                    <a:pt x="63500" y="3331210"/>
                    <a:pt x="140970" y="3331210"/>
                  </a:cubicBezTo>
                  <a:lnTo>
                    <a:pt x="6209030" y="3331210"/>
                  </a:lnTo>
                  <a:cubicBezTo>
                    <a:pt x="6286500" y="3331210"/>
                    <a:pt x="6350000" y="3268980"/>
                    <a:pt x="6350000" y="3192780"/>
                  </a:cubicBezTo>
                  <a:lnTo>
                    <a:pt x="6350000" y="138430"/>
                  </a:lnTo>
                  <a:cubicBezTo>
                    <a:pt x="6350000" y="62230"/>
                    <a:pt x="6286500" y="0"/>
                    <a:pt x="6209030" y="0"/>
                  </a:cubicBezTo>
                  <a:close/>
                </a:path>
              </a:pathLst>
            </a:custGeom>
            <a:blipFill>
              <a:blip r:embed="rId6"/>
              <a:stretch>
                <a:fillRect l="0" t="-3612" r="0" b="-3612"/>
              </a:stretch>
            </a:blipFill>
            <a:ln w="47625" cap="sq">
              <a:solidFill>
                <a:srgbClr val="000000"/>
              </a:solidFill>
              <a:prstDash val="solid"/>
              <a:miter/>
            </a:ln>
          </p:spPr>
        </p:sp>
      </p:grpSp>
      <p:grpSp>
        <p:nvGrpSpPr>
          <p:cNvPr name="Group 16" id="16"/>
          <p:cNvGrpSpPr/>
          <p:nvPr/>
        </p:nvGrpSpPr>
        <p:grpSpPr>
          <a:xfrm rot="0">
            <a:off x="11153103" y="6891507"/>
            <a:ext cx="4842842" cy="2540555"/>
            <a:chOff x="0" y="0"/>
            <a:chExt cx="6350000" cy="333121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6350000" cy="3331210"/>
            </a:xfrm>
            <a:custGeom>
              <a:avLst/>
              <a:gdLst/>
              <a:ahLst/>
              <a:cxnLst/>
              <a:rect r="r" b="b" t="t" l="l"/>
              <a:pathLst>
                <a:path h="3331210" w="6350000">
                  <a:moveTo>
                    <a:pt x="6209030" y="0"/>
                  </a:moveTo>
                  <a:lnTo>
                    <a:pt x="140970" y="0"/>
                  </a:lnTo>
                  <a:cubicBezTo>
                    <a:pt x="63500" y="0"/>
                    <a:pt x="0" y="62230"/>
                    <a:pt x="0" y="138430"/>
                  </a:cubicBezTo>
                  <a:lnTo>
                    <a:pt x="0" y="3192780"/>
                  </a:lnTo>
                  <a:cubicBezTo>
                    <a:pt x="0" y="3268980"/>
                    <a:pt x="63500" y="3331210"/>
                    <a:pt x="140970" y="3331210"/>
                  </a:cubicBezTo>
                  <a:lnTo>
                    <a:pt x="6209030" y="3331210"/>
                  </a:lnTo>
                  <a:cubicBezTo>
                    <a:pt x="6286500" y="3331210"/>
                    <a:pt x="6350000" y="3268980"/>
                    <a:pt x="6350000" y="3192780"/>
                  </a:cubicBezTo>
                  <a:lnTo>
                    <a:pt x="6350000" y="138430"/>
                  </a:lnTo>
                  <a:cubicBezTo>
                    <a:pt x="6350000" y="62230"/>
                    <a:pt x="6286500" y="0"/>
                    <a:pt x="6209030" y="0"/>
                  </a:cubicBezTo>
                  <a:close/>
                </a:path>
              </a:pathLst>
            </a:custGeom>
            <a:blipFill>
              <a:blip r:embed="rId7"/>
              <a:stretch>
                <a:fillRect l="0" t="-13500" r="0" b="-13500"/>
              </a:stretch>
            </a:blipFill>
            <a:ln w="47625" cap="sq">
              <a:solidFill>
                <a:srgbClr val="000000"/>
              </a:solidFill>
              <a:prstDash val="solid"/>
              <a:miter/>
            </a:ln>
          </p:spPr>
        </p:sp>
      </p:grpSp>
      <p:sp>
        <p:nvSpPr>
          <p:cNvPr name="TextBox 18" id="18"/>
          <p:cNvSpPr txBox="true"/>
          <p:nvPr/>
        </p:nvSpPr>
        <p:spPr>
          <a:xfrm rot="0">
            <a:off x="9752095" y="5871923"/>
            <a:ext cx="8004222" cy="7893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96571" indent="-248285" lvl="1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004AAD"/>
                </a:solidFill>
                <a:latin typeface="Canva Sans"/>
                <a:ea typeface="Canva Sans"/>
                <a:cs typeface="Canva Sans"/>
                <a:sym typeface="Canva Sans"/>
              </a:rPr>
              <a:t>E-waste is poorly managed due to low awareness and lack of proper disposal channels.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3541060" y="5142654"/>
            <a:ext cx="1829991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FOOD WASTE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2569693" y="9538049"/>
            <a:ext cx="4041228" cy="3430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82"/>
              </a:lnSpc>
            </a:pPr>
            <a:r>
              <a:rPr lang="en-US" sz="2058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INCOMPLETE GOVT. PROJECT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2182662" y="9508378"/>
            <a:ext cx="2664172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E-WASTE PROBLEM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2353171" y="5105400"/>
            <a:ext cx="1923008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DIRTY LAKE'S </a:t>
            </a:r>
          </a:p>
        </p:txBody>
      </p:sp>
      <p:sp>
        <p:nvSpPr>
          <p:cNvPr name="Freeform 23" id="23"/>
          <p:cNvSpPr/>
          <p:nvPr/>
        </p:nvSpPr>
        <p:spPr>
          <a:xfrm flipH="false" flipV="false" rot="0">
            <a:off x="15151791" y="0"/>
            <a:ext cx="3136209" cy="1493727"/>
          </a:xfrm>
          <a:custGeom>
            <a:avLst/>
            <a:gdLst/>
            <a:ahLst/>
            <a:cxnLst/>
            <a:rect r="r" b="b" t="t" l="l"/>
            <a:pathLst>
              <a:path h="1493727" w="3136209">
                <a:moveTo>
                  <a:pt x="0" y="0"/>
                </a:moveTo>
                <a:lnTo>
                  <a:pt x="3136209" y="0"/>
                </a:lnTo>
                <a:lnTo>
                  <a:pt x="3136209" y="1493727"/>
                </a:lnTo>
                <a:lnTo>
                  <a:pt x="0" y="149372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82000"/>
            </a:blip>
            <a:stretch>
              <a:fillRect l="0" t="-40459" r="0" b="-69499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44150" y="3695066"/>
            <a:ext cx="18738201" cy="6544038"/>
          </a:xfrm>
          <a:custGeom>
            <a:avLst/>
            <a:gdLst/>
            <a:ahLst/>
            <a:cxnLst/>
            <a:rect r="r" b="b" t="t" l="l"/>
            <a:pathLst>
              <a:path h="6544038" w="18738201">
                <a:moveTo>
                  <a:pt x="0" y="0"/>
                </a:moveTo>
                <a:lnTo>
                  <a:pt x="18738200" y="0"/>
                </a:lnTo>
                <a:lnTo>
                  <a:pt x="18738200" y="6544038"/>
                </a:lnTo>
                <a:lnTo>
                  <a:pt x="0" y="65440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6000"/>
            </a:blip>
            <a:stretch>
              <a:fillRect l="0" t="-120" r="0" b="-2243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67295" y="1980925"/>
            <a:ext cx="9027702" cy="6685173"/>
          </a:xfrm>
          <a:custGeom>
            <a:avLst/>
            <a:gdLst/>
            <a:ahLst/>
            <a:cxnLst/>
            <a:rect r="r" b="b" t="t" l="l"/>
            <a:pathLst>
              <a:path h="6685173" w="9027702">
                <a:moveTo>
                  <a:pt x="0" y="0"/>
                </a:moveTo>
                <a:lnTo>
                  <a:pt x="9027702" y="0"/>
                </a:lnTo>
                <a:lnTo>
                  <a:pt x="9027702" y="6685173"/>
                </a:lnTo>
                <a:lnTo>
                  <a:pt x="0" y="668517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927" t="0" r="-5149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0" y="0"/>
            <a:ext cx="3136209" cy="1896655"/>
          </a:xfrm>
          <a:custGeom>
            <a:avLst/>
            <a:gdLst/>
            <a:ahLst/>
            <a:cxnLst/>
            <a:rect r="r" b="b" t="t" l="l"/>
            <a:pathLst>
              <a:path h="1896655" w="3136209">
                <a:moveTo>
                  <a:pt x="0" y="0"/>
                </a:moveTo>
                <a:lnTo>
                  <a:pt x="3136209" y="0"/>
                </a:lnTo>
                <a:lnTo>
                  <a:pt x="3136209" y="1896655"/>
                </a:lnTo>
                <a:lnTo>
                  <a:pt x="0" y="189665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31864" r="0" b="-3349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031552" y="2509385"/>
            <a:ext cx="910667" cy="842781"/>
          </a:xfrm>
          <a:custGeom>
            <a:avLst/>
            <a:gdLst/>
            <a:ahLst/>
            <a:cxnLst/>
            <a:rect r="r" b="b" t="t" l="l"/>
            <a:pathLst>
              <a:path h="842781" w="910667">
                <a:moveTo>
                  <a:pt x="0" y="0"/>
                </a:moveTo>
                <a:lnTo>
                  <a:pt x="910667" y="0"/>
                </a:lnTo>
                <a:lnTo>
                  <a:pt x="910667" y="842781"/>
                </a:lnTo>
                <a:lnTo>
                  <a:pt x="0" y="84278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171714" y="2509385"/>
            <a:ext cx="842781" cy="842781"/>
          </a:xfrm>
          <a:custGeom>
            <a:avLst/>
            <a:gdLst/>
            <a:ahLst/>
            <a:cxnLst/>
            <a:rect r="r" b="b" t="t" l="l"/>
            <a:pathLst>
              <a:path h="842781" w="842781">
                <a:moveTo>
                  <a:pt x="0" y="0"/>
                </a:moveTo>
                <a:lnTo>
                  <a:pt x="842781" y="0"/>
                </a:lnTo>
                <a:lnTo>
                  <a:pt x="842781" y="842781"/>
                </a:lnTo>
                <a:lnTo>
                  <a:pt x="0" y="84278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807487" y="2495432"/>
            <a:ext cx="2933471" cy="821372"/>
          </a:xfrm>
          <a:custGeom>
            <a:avLst/>
            <a:gdLst/>
            <a:ahLst/>
            <a:cxnLst/>
            <a:rect r="r" b="b" t="t" l="l"/>
            <a:pathLst>
              <a:path h="821372" w="2933471">
                <a:moveTo>
                  <a:pt x="0" y="0"/>
                </a:moveTo>
                <a:lnTo>
                  <a:pt x="2933471" y="0"/>
                </a:lnTo>
                <a:lnTo>
                  <a:pt x="2933471" y="821372"/>
                </a:lnTo>
                <a:lnTo>
                  <a:pt x="0" y="82137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3727999" y="4183436"/>
            <a:ext cx="2275242" cy="1137621"/>
          </a:xfrm>
          <a:custGeom>
            <a:avLst/>
            <a:gdLst/>
            <a:ahLst/>
            <a:cxnLst/>
            <a:rect r="r" b="b" t="t" l="l"/>
            <a:pathLst>
              <a:path h="1137621" w="2275242">
                <a:moveTo>
                  <a:pt x="0" y="0"/>
                </a:moveTo>
                <a:lnTo>
                  <a:pt x="2275241" y="0"/>
                </a:lnTo>
                <a:lnTo>
                  <a:pt x="2275241" y="1137621"/>
                </a:lnTo>
                <a:lnTo>
                  <a:pt x="0" y="113762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3056096" y="5609298"/>
            <a:ext cx="1073669" cy="1073669"/>
          </a:xfrm>
          <a:custGeom>
            <a:avLst/>
            <a:gdLst/>
            <a:ahLst/>
            <a:cxnLst/>
            <a:rect r="r" b="b" t="t" l="l"/>
            <a:pathLst>
              <a:path h="1073669" w="1073669">
                <a:moveTo>
                  <a:pt x="0" y="0"/>
                </a:moveTo>
                <a:lnTo>
                  <a:pt x="1073669" y="0"/>
                </a:lnTo>
                <a:lnTo>
                  <a:pt x="1073669" y="1073669"/>
                </a:lnTo>
                <a:lnTo>
                  <a:pt x="0" y="1073669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6003240" y="5625857"/>
            <a:ext cx="1641076" cy="921987"/>
          </a:xfrm>
          <a:custGeom>
            <a:avLst/>
            <a:gdLst/>
            <a:ahLst/>
            <a:cxnLst/>
            <a:rect r="r" b="b" t="t" l="l"/>
            <a:pathLst>
              <a:path h="921987" w="1641076">
                <a:moveTo>
                  <a:pt x="0" y="0"/>
                </a:moveTo>
                <a:lnTo>
                  <a:pt x="1641077" y="0"/>
                </a:lnTo>
                <a:lnTo>
                  <a:pt x="1641077" y="921987"/>
                </a:lnTo>
                <a:lnTo>
                  <a:pt x="0" y="921987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2772803" y="7708739"/>
            <a:ext cx="1387440" cy="1387440"/>
          </a:xfrm>
          <a:custGeom>
            <a:avLst/>
            <a:gdLst/>
            <a:ahLst/>
            <a:cxnLst/>
            <a:rect r="r" b="b" t="t" l="l"/>
            <a:pathLst>
              <a:path h="1387440" w="1387440">
                <a:moveTo>
                  <a:pt x="0" y="0"/>
                </a:moveTo>
                <a:lnTo>
                  <a:pt x="1387440" y="0"/>
                </a:lnTo>
                <a:lnTo>
                  <a:pt x="1387440" y="1387439"/>
                </a:lnTo>
                <a:lnTo>
                  <a:pt x="0" y="1387439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sp>
        <p:nvSpPr>
          <p:cNvPr name="AutoShape 12" id="12"/>
          <p:cNvSpPr/>
          <p:nvPr/>
        </p:nvSpPr>
        <p:spPr>
          <a:xfrm>
            <a:off x="11720643" y="4253377"/>
            <a:ext cx="649224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3" id="13"/>
          <p:cNvSpPr/>
          <p:nvPr/>
        </p:nvSpPr>
        <p:spPr>
          <a:xfrm>
            <a:off x="11725035" y="5321057"/>
            <a:ext cx="649224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4" id="14"/>
          <p:cNvSpPr/>
          <p:nvPr/>
        </p:nvSpPr>
        <p:spPr>
          <a:xfrm>
            <a:off x="11739693" y="7251315"/>
            <a:ext cx="649224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5" id="15"/>
          <p:cNvSpPr/>
          <p:nvPr/>
        </p:nvSpPr>
        <p:spPr>
          <a:xfrm flipH="true">
            <a:off x="11720643" y="2469933"/>
            <a:ext cx="19050" cy="7769171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6" id="16"/>
          <p:cNvSpPr/>
          <p:nvPr/>
        </p:nvSpPr>
        <p:spPr>
          <a:xfrm>
            <a:off x="15082285" y="5321057"/>
            <a:ext cx="0" cy="6492240"/>
          </a:xfrm>
          <a:prstGeom prst="line">
            <a:avLst/>
          </a:prstGeom>
          <a:ln cap="flat" w="38100">
            <a:solidFill>
              <a:srgbClr val="000000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Freeform 17" id="17"/>
          <p:cNvSpPr/>
          <p:nvPr/>
        </p:nvSpPr>
        <p:spPr>
          <a:xfrm flipH="false" flipV="false" rot="0">
            <a:off x="15298950" y="7413240"/>
            <a:ext cx="1389892" cy="1391560"/>
          </a:xfrm>
          <a:custGeom>
            <a:avLst/>
            <a:gdLst/>
            <a:ahLst/>
            <a:cxnLst/>
            <a:rect r="r" b="b" t="t" l="l"/>
            <a:pathLst>
              <a:path h="1391560" w="1389892">
                <a:moveTo>
                  <a:pt x="0" y="0"/>
                </a:moveTo>
                <a:lnTo>
                  <a:pt x="1389892" y="0"/>
                </a:lnTo>
                <a:lnTo>
                  <a:pt x="1389892" y="1391560"/>
                </a:lnTo>
                <a:lnTo>
                  <a:pt x="0" y="1391560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0" t="0" r="-10024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5318846" y="8894164"/>
            <a:ext cx="2913087" cy="728272"/>
          </a:xfrm>
          <a:custGeom>
            <a:avLst/>
            <a:gdLst/>
            <a:ahLst/>
            <a:cxnLst/>
            <a:rect r="r" b="b" t="t" l="l"/>
            <a:pathLst>
              <a:path h="728272" w="2913087">
                <a:moveTo>
                  <a:pt x="0" y="0"/>
                </a:moveTo>
                <a:lnTo>
                  <a:pt x="2913087" y="0"/>
                </a:lnTo>
                <a:lnTo>
                  <a:pt x="2913087" y="728272"/>
                </a:lnTo>
                <a:lnTo>
                  <a:pt x="0" y="728272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6775389" y="7556115"/>
            <a:ext cx="1112582" cy="1112582"/>
          </a:xfrm>
          <a:custGeom>
            <a:avLst/>
            <a:gdLst/>
            <a:ahLst/>
            <a:cxnLst/>
            <a:rect r="r" b="b" t="t" l="l"/>
            <a:pathLst>
              <a:path h="1112582" w="1112582">
                <a:moveTo>
                  <a:pt x="0" y="0"/>
                </a:moveTo>
                <a:lnTo>
                  <a:pt x="1112583" y="0"/>
                </a:lnTo>
                <a:lnTo>
                  <a:pt x="1112583" y="1112582"/>
                </a:lnTo>
                <a:lnTo>
                  <a:pt x="0" y="1112582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3769678" y="160575"/>
            <a:ext cx="11095942" cy="10953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27"/>
              </a:lnSpc>
            </a:pPr>
            <a:r>
              <a:rPr lang="en-US" b="true" sz="6376" u="sng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PROPOSED SOLUTION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2899266" y="1322587"/>
            <a:ext cx="4023003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336304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TECH</a:t>
            </a:r>
            <a:r>
              <a:rPr lang="en-US" sz="51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5199" b="true">
                <a:solidFill>
                  <a:srgbClr val="004AA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STACK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076022" y="2907808"/>
            <a:ext cx="1292447" cy="4443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76"/>
              </a:lnSpc>
            </a:pPr>
            <a:r>
              <a:rPr lang="en-US" sz="2625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Website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2372073" y="3527565"/>
            <a:ext cx="1599283" cy="4443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76"/>
              </a:lnSpc>
            </a:pPr>
            <a:r>
              <a:rPr lang="en-US" sz="2625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Front-end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5424488" y="3527565"/>
            <a:ext cx="1495932" cy="4443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76"/>
              </a:lnSpc>
            </a:pPr>
            <a:r>
              <a:rPr lang="en-US" sz="2625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Back-end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9921914" y="4470532"/>
            <a:ext cx="1600663" cy="4443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76"/>
              </a:lnSpc>
            </a:pPr>
            <a:r>
              <a:rPr lang="en-US" sz="2625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Database 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9814632" y="5957593"/>
            <a:ext cx="1815227" cy="9143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76"/>
              </a:lnSpc>
            </a:pPr>
            <a:r>
              <a:rPr lang="en-US" sz="2625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Webserver </a:t>
            </a:r>
          </a:p>
          <a:p>
            <a:pPr algn="l">
              <a:lnSpc>
                <a:spcPts val="3676"/>
              </a:lnSpc>
            </a:pPr>
            <a:r>
              <a:rPr lang="en-US" sz="2625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Container 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9937690" y="8188393"/>
            <a:ext cx="1340261" cy="907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76"/>
              </a:lnSpc>
            </a:pPr>
            <a:r>
              <a:rPr lang="en-US" sz="2625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Cloud &amp; </a:t>
            </a:r>
          </a:p>
          <a:p>
            <a:pPr algn="ctr">
              <a:lnSpc>
                <a:spcPts val="3676"/>
              </a:lnSpc>
            </a:pPr>
            <a:r>
              <a:rPr lang="en-US" sz="2625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Other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3142422" y="6625982"/>
            <a:ext cx="901016" cy="4443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76"/>
              </a:lnSpc>
            </a:pPr>
            <a:r>
              <a:rPr lang="en-US" sz="2625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Nginx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6274222" y="6625982"/>
            <a:ext cx="1138707" cy="4443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76"/>
              </a:lnSpc>
            </a:pPr>
            <a:r>
              <a:rPr lang="en-US" sz="2625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Docker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2214706" y="9048553"/>
            <a:ext cx="2650913" cy="4443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76"/>
              </a:lnSpc>
            </a:pPr>
            <a:r>
              <a:rPr lang="en-US" sz="2625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Compute Engine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5888299" y="9574811"/>
            <a:ext cx="1999673" cy="397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44"/>
              </a:lnSpc>
            </a:pPr>
            <a:r>
              <a:rPr lang="en-US" sz="2317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Domain Name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702445" y="8561446"/>
            <a:ext cx="9373577" cy="13804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93"/>
              </a:lnSpc>
            </a:pPr>
            <a:r>
              <a:rPr lang="en-US" sz="3924">
                <a:solidFill>
                  <a:srgbClr val="000000"/>
                </a:solidFill>
                <a:latin typeface="Mokoto"/>
                <a:ea typeface="Mokoto"/>
                <a:cs typeface="Mokoto"/>
                <a:sym typeface="Mokoto"/>
              </a:rPr>
              <a:t>Website: www.ecoearth.site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25100" y="4036074"/>
            <a:ext cx="18738201" cy="6544038"/>
          </a:xfrm>
          <a:custGeom>
            <a:avLst/>
            <a:gdLst/>
            <a:ahLst/>
            <a:cxnLst/>
            <a:rect r="r" b="b" t="t" l="l"/>
            <a:pathLst>
              <a:path h="6544038" w="18738201">
                <a:moveTo>
                  <a:pt x="0" y="0"/>
                </a:moveTo>
                <a:lnTo>
                  <a:pt x="18738200" y="0"/>
                </a:lnTo>
                <a:lnTo>
                  <a:pt x="18738200" y="6544038"/>
                </a:lnTo>
                <a:lnTo>
                  <a:pt x="0" y="65440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4000"/>
            </a:blip>
            <a:stretch>
              <a:fillRect l="0" t="-120" r="0" b="-2243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6896653" y="3226218"/>
            <a:ext cx="7217329" cy="6032082"/>
          </a:xfrm>
          <a:custGeom>
            <a:avLst/>
            <a:gdLst/>
            <a:ahLst/>
            <a:cxnLst/>
            <a:rect r="r" b="b" t="t" l="l"/>
            <a:pathLst>
              <a:path h="6032082" w="7217329">
                <a:moveTo>
                  <a:pt x="0" y="0"/>
                </a:moveTo>
                <a:lnTo>
                  <a:pt x="7217329" y="0"/>
                </a:lnTo>
                <a:lnTo>
                  <a:pt x="7217329" y="6032082"/>
                </a:lnTo>
                <a:lnTo>
                  <a:pt x="0" y="603208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043" r="0" b="-18605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26556" y="1737911"/>
            <a:ext cx="4146743" cy="3994075"/>
          </a:xfrm>
          <a:custGeom>
            <a:avLst/>
            <a:gdLst/>
            <a:ahLst/>
            <a:cxnLst/>
            <a:rect r="r" b="b" t="t" l="l"/>
            <a:pathLst>
              <a:path h="3994075" w="4146743">
                <a:moveTo>
                  <a:pt x="0" y="0"/>
                </a:moveTo>
                <a:lnTo>
                  <a:pt x="4146743" y="0"/>
                </a:lnTo>
                <a:lnTo>
                  <a:pt x="4146743" y="3994075"/>
                </a:lnTo>
                <a:lnTo>
                  <a:pt x="0" y="399407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35620" r="-81855" b="-147766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436983" y="1737911"/>
            <a:ext cx="3773101" cy="3953088"/>
          </a:xfrm>
          <a:custGeom>
            <a:avLst/>
            <a:gdLst/>
            <a:ahLst/>
            <a:cxnLst/>
            <a:rect r="r" b="b" t="t" l="l"/>
            <a:pathLst>
              <a:path h="3953088" w="3773101">
                <a:moveTo>
                  <a:pt x="0" y="0"/>
                </a:moveTo>
                <a:lnTo>
                  <a:pt x="3773101" y="0"/>
                </a:lnTo>
                <a:lnTo>
                  <a:pt x="3773101" y="3953088"/>
                </a:lnTo>
                <a:lnTo>
                  <a:pt x="0" y="395308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11045" t="-40682" r="0" b="-16166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718822" y="1737911"/>
            <a:ext cx="4177100" cy="3994075"/>
          </a:xfrm>
          <a:custGeom>
            <a:avLst/>
            <a:gdLst/>
            <a:ahLst/>
            <a:cxnLst/>
            <a:rect r="r" b="b" t="t" l="l"/>
            <a:pathLst>
              <a:path h="3994075" w="4177100">
                <a:moveTo>
                  <a:pt x="0" y="0"/>
                </a:moveTo>
                <a:lnTo>
                  <a:pt x="4177101" y="0"/>
                </a:lnTo>
                <a:lnTo>
                  <a:pt x="4177101" y="3994075"/>
                </a:lnTo>
                <a:lnTo>
                  <a:pt x="0" y="399407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0464" t="-151059" r="-92041" b="-66819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815068" y="6242259"/>
            <a:ext cx="3937056" cy="3752126"/>
          </a:xfrm>
          <a:custGeom>
            <a:avLst/>
            <a:gdLst/>
            <a:ahLst/>
            <a:cxnLst/>
            <a:rect r="r" b="b" t="t" l="l"/>
            <a:pathLst>
              <a:path h="3752126" w="3937056">
                <a:moveTo>
                  <a:pt x="0" y="0"/>
                </a:moveTo>
                <a:lnTo>
                  <a:pt x="3937056" y="0"/>
                </a:lnTo>
                <a:lnTo>
                  <a:pt x="3937056" y="3752127"/>
                </a:lnTo>
                <a:lnTo>
                  <a:pt x="0" y="37521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18430" t="-163421" r="0" b="-80587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5573299" y="-97783"/>
            <a:ext cx="7650888" cy="1480363"/>
          </a:xfrm>
          <a:custGeom>
            <a:avLst/>
            <a:gdLst/>
            <a:ahLst/>
            <a:cxnLst/>
            <a:rect r="r" b="b" t="t" l="l"/>
            <a:pathLst>
              <a:path h="1480363" w="7650888">
                <a:moveTo>
                  <a:pt x="0" y="0"/>
                </a:moveTo>
                <a:lnTo>
                  <a:pt x="7650888" y="0"/>
                </a:lnTo>
                <a:lnTo>
                  <a:pt x="7650888" y="1480363"/>
                </a:lnTo>
                <a:lnTo>
                  <a:pt x="0" y="148036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-675722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058458" y="6084411"/>
            <a:ext cx="5320729" cy="3873332"/>
          </a:xfrm>
          <a:custGeom>
            <a:avLst/>
            <a:gdLst/>
            <a:ahLst/>
            <a:cxnLst/>
            <a:rect r="r" b="b" t="t" l="l"/>
            <a:pathLst>
              <a:path h="3873332" w="5320729">
                <a:moveTo>
                  <a:pt x="0" y="0"/>
                </a:moveTo>
                <a:lnTo>
                  <a:pt x="5320729" y="0"/>
                </a:lnTo>
                <a:lnTo>
                  <a:pt x="5320729" y="3873332"/>
                </a:lnTo>
                <a:lnTo>
                  <a:pt x="0" y="387333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08361" t="-327036" r="0" b="-2564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6558724" y="8675654"/>
            <a:ext cx="1401153" cy="1318732"/>
          </a:xfrm>
          <a:custGeom>
            <a:avLst/>
            <a:gdLst/>
            <a:ahLst/>
            <a:cxnLst/>
            <a:rect r="r" b="b" t="t" l="l"/>
            <a:pathLst>
              <a:path h="1318732" w="1401153">
                <a:moveTo>
                  <a:pt x="0" y="0"/>
                </a:moveTo>
                <a:lnTo>
                  <a:pt x="1401152" y="0"/>
                </a:lnTo>
                <a:lnTo>
                  <a:pt x="1401152" y="1318732"/>
                </a:lnTo>
                <a:lnTo>
                  <a:pt x="0" y="131873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-2004517" y="6735394"/>
            <a:ext cx="5199252" cy="5199252"/>
          </a:xfrm>
          <a:custGeom>
            <a:avLst/>
            <a:gdLst/>
            <a:ahLst/>
            <a:cxnLst/>
            <a:rect r="r" b="b" t="t" l="l"/>
            <a:pathLst>
              <a:path h="5199252" w="5199252">
                <a:moveTo>
                  <a:pt x="0" y="0"/>
                </a:moveTo>
                <a:lnTo>
                  <a:pt x="5199252" y="0"/>
                </a:lnTo>
                <a:lnTo>
                  <a:pt x="5199252" y="5199252"/>
                </a:lnTo>
                <a:lnTo>
                  <a:pt x="0" y="519925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14000"/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5151791" y="0"/>
            <a:ext cx="3136209" cy="1493727"/>
          </a:xfrm>
          <a:custGeom>
            <a:avLst/>
            <a:gdLst/>
            <a:ahLst/>
            <a:cxnLst/>
            <a:rect r="r" b="b" t="t" l="l"/>
            <a:pathLst>
              <a:path h="1493727" w="3136209">
                <a:moveTo>
                  <a:pt x="0" y="0"/>
                </a:moveTo>
                <a:lnTo>
                  <a:pt x="3136209" y="0"/>
                </a:lnTo>
                <a:lnTo>
                  <a:pt x="3136209" y="1493727"/>
                </a:lnTo>
                <a:lnTo>
                  <a:pt x="0" y="149372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82000"/>
            </a:blip>
            <a:stretch>
              <a:fillRect l="0" t="-40459" r="0" b="-69499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0260" t="0" r="-30416" b="-22257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10047600" y="2115460"/>
            <a:ext cx="3609917" cy="7142840"/>
            <a:chOff x="0" y="0"/>
            <a:chExt cx="2620010" cy="518414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3"/>
              <a:stretch>
                <a:fillRect l="-10947" t="0" r="-10947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13998841" y="0"/>
            <a:ext cx="4276189" cy="10287000"/>
            <a:chOff x="0" y="0"/>
            <a:chExt cx="5701586" cy="137160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5701636" cy="13715932"/>
            </a:xfrm>
            <a:custGeom>
              <a:avLst/>
              <a:gdLst/>
              <a:ahLst/>
              <a:cxnLst/>
              <a:rect r="r" b="b" t="t" l="l"/>
              <a:pathLst>
                <a:path h="13715932" w="5701636">
                  <a:moveTo>
                    <a:pt x="0" y="0"/>
                  </a:moveTo>
                  <a:lnTo>
                    <a:pt x="5701636" y="0"/>
                  </a:lnTo>
                  <a:lnTo>
                    <a:pt x="5701636" y="13715932"/>
                  </a:lnTo>
                  <a:lnTo>
                    <a:pt x="0" y="13715932"/>
                  </a:lnTo>
                  <a:close/>
                </a:path>
              </a:pathLst>
            </a:custGeom>
            <a:gradFill rotWithShape="true">
              <a:gsLst>
                <a:gs pos="0">
                  <a:srgbClr val="CDFFD8">
                    <a:alpha val="60000"/>
                  </a:srgbClr>
                </a:gs>
                <a:gs pos="100000">
                  <a:srgbClr val="94B9FF">
                    <a:alpha val="60000"/>
                  </a:srgbClr>
                </a:gs>
              </a:gsLst>
              <a:lin ang="0"/>
            </a:gradFill>
          </p:spPr>
        </p:sp>
      </p:grpSp>
      <p:grpSp>
        <p:nvGrpSpPr>
          <p:cNvPr name="Group 15" id="15"/>
          <p:cNvGrpSpPr>
            <a:grpSpLocks noChangeAspect="true"/>
          </p:cNvGrpSpPr>
          <p:nvPr/>
        </p:nvGrpSpPr>
        <p:grpSpPr>
          <a:xfrm rot="0">
            <a:off x="436272" y="2683891"/>
            <a:ext cx="9395704" cy="7543728"/>
            <a:chOff x="0" y="0"/>
            <a:chExt cx="7467600" cy="599567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7467600" cy="4513580"/>
            </a:xfrm>
            <a:custGeom>
              <a:avLst/>
              <a:gdLst/>
              <a:ahLst/>
              <a:cxnLst/>
              <a:rect r="r" b="b" t="t" l="l"/>
              <a:pathLst>
                <a:path h="4513580" w="7467600">
                  <a:moveTo>
                    <a:pt x="7127240" y="0"/>
                  </a:moveTo>
                  <a:lnTo>
                    <a:pt x="340360" y="0"/>
                  </a:lnTo>
                  <a:cubicBezTo>
                    <a:pt x="152400" y="0"/>
                    <a:pt x="0" y="152400"/>
                    <a:pt x="0" y="340360"/>
                  </a:cubicBezTo>
                  <a:lnTo>
                    <a:pt x="0" y="4513580"/>
                  </a:lnTo>
                  <a:lnTo>
                    <a:pt x="7467600" y="4513580"/>
                  </a:lnTo>
                  <a:lnTo>
                    <a:pt x="7467600" y="340360"/>
                  </a:lnTo>
                  <a:cubicBezTo>
                    <a:pt x="7467600" y="152400"/>
                    <a:pt x="7315200" y="0"/>
                    <a:pt x="7127240" y="0"/>
                  </a:cubicBezTo>
                  <a:close/>
                  <a:moveTo>
                    <a:pt x="7142480" y="4188460"/>
                  </a:moveTo>
                  <a:lnTo>
                    <a:pt x="314961" y="4188460"/>
                  </a:lnTo>
                  <a:lnTo>
                    <a:pt x="314961" y="353060"/>
                  </a:lnTo>
                  <a:lnTo>
                    <a:pt x="7142480" y="353060"/>
                  </a:lnTo>
                  <a:lnTo>
                    <a:pt x="7142480" y="41884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0" y="4514850"/>
              <a:ext cx="7467600" cy="695960"/>
            </a:xfrm>
            <a:custGeom>
              <a:avLst/>
              <a:gdLst/>
              <a:ahLst/>
              <a:cxnLst/>
              <a:rect r="r" b="b" t="t" l="l"/>
              <a:pathLst>
                <a:path h="695960" w="7467600">
                  <a:moveTo>
                    <a:pt x="0" y="355600"/>
                  </a:moveTo>
                  <a:cubicBezTo>
                    <a:pt x="0" y="543560"/>
                    <a:pt x="152400" y="695960"/>
                    <a:pt x="340360" y="695960"/>
                  </a:cubicBezTo>
                  <a:lnTo>
                    <a:pt x="7127240" y="695960"/>
                  </a:lnTo>
                  <a:cubicBezTo>
                    <a:pt x="7315200" y="695960"/>
                    <a:pt x="7467600" y="543560"/>
                    <a:pt x="7467600" y="355600"/>
                  </a:cubicBezTo>
                  <a:lnTo>
                    <a:pt x="7467600" y="0"/>
                  </a:lnTo>
                  <a:lnTo>
                    <a:pt x="0" y="0"/>
                  </a:lnTo>
                  <a:lnTo>
                    <a:pt x="0" y="355600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2429510" y="5210810"/>
              <a:ext cx="2606040" cy="791210"/>
            </a:xfrm>
            <a:custGeom>
              <a:avLst/>
              <a:gdLst/>
              <a:ahLst/>
              <a:cxnLst/>
              <a:rect r="r" b="b" t="t" l="l"/>
              <a:pathLst>
                <a:path h="791210" w="2606040">
                  <a:moveTo>
                    <a:pt x="1258570" y="0"/>
                  </a:moveTo>
                  <a:lnTo>
                    <a:pt x="453390" y="0"/>
                  </a:lnTo>
                  <a:cubicBezTo>
                    <a:pt x="453390" y="0"/>
                    <a:pt x="429260" y="370840"/>
                    <a:pt x="403860" y="525780"/>
                  </a:cubicBezTo>
                  <a:cubicBezTo>
                    <a:pt x="359410" y="791210"/>
                    <a:pt x="87630" y="706120"/>
                    <a:pt x="10160" y="762000"/>
                  </a:cubicBezTo>
                  <a:cubicBezTo>
                    <a:pt x="0" y="769620"/>
                    <a:pt x="5080" y="786130"/>
                    <a:pt x="17780" y="786130"/>
                  </a:cubicBezTo>
                  <a:lnTo>
                    <a:pt x="2588260" y="786130"/>
                  </a:lnTo>
                  <a:cubicBezTo>
                    <a:pt x="2600960" y="786130"/>
                    <a:pt x="2606040" y="769620"/>
                    <a:pt x="2595880" y="762000"/>
                  </a:cubicBezTo>
                  <a:cubicBezTo>
                    <a:pt x="2518410" y="706120"/>
                    <a:pt x="2246630" y="791210"/>
                    <a:pt x="2202180" y="525780"/>
                  </a:cubicBezTo>
                  <a:cubicBezTo>
                    <a:pt x="2176780" y="370840"/>
                    <a:pt x="2152650" y="0"/>
                    <a:pt x="2152650" y="0"/>
                  </a:cubicBezTo>
                  <a:lnTo>
                    <a:pt x="1258570" y="0"/>
                  </a:lnTo>
                  <a:close/>
                </a:path>
              </a:pathLst>
            </a:custGeom>
            <a:solidFill>
              <a:srgbClr val="BBBBBB"/>
            </a:solid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314960" y="353060"/>
              <a:ext cx="6827520" cy="3835400"/>
            </a:xfrm>
            <a:custGeom>
              <a:avLst/>
              <a:gdLst/>
              <a:ahLst/>
              <a:cxnLst/>
              <a:rect r="r" b="b" t="t" l="l"/>
              <a:pathLst>
                <a:path h="3835400" w="6827520">
                  <a:moveTo>
                    <a:pt x="0" y="0"/>
                  </a:moveTo>
                  <a:lnTo>
                    <a:pt x="6827520" y="0"/>
                  </a:lnTo>
                  <a:lnTo>
                    <a:pt x="6827520" y="3835400"/>
                  </a:lnTo>
                  <a:lnTo>
                    <a:pt x="0" y="3835400"/>
                  </a:lnTo>
                  <a:close/>
                </a:path>
              </a:pathLst>
            </a:custGeom>
            <a:blipFill>
              <a:blip r:embed="rId4"/>
              <a:stretch>
                <a:fillRect l="-5942" t="0" r="-5942" b="0"/>
              </a:stretch>
            </a:blip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14104545" y="420126"/>
            <a:ext cx="4077896" cy="1123920"/>
            <a:chOff x="0" y="0"/>
            <a:chExt cx="5437194" cy="1498560"/>
          </a:xfrm>
        </p:grpSpPr>
        <p:grpSp>
          <p:nvGrpSpPr>
            <p:cNvPr name="Group 21" id="21"/>
            <p:cNvGrpSpPr/>
            <p:nvPr/>
          </p:nvGrpSpPr>
          <p:grpSpPr>
            <a:xfrm rot="0">
              <a:off x="0" y="0"/>
              <a:ext cx="5437194" cy="1498560"/>
              <a:chOff x="0" y="0"/>
              <a:chExt cx="1692979" cy="466607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0"/>
                <a:ext cx="1692979" cy="466607"/>
              </a:xfrm>
              <a:custGeom>
                <a:avLst/>
                <a:gdLst/>
                <a:ahLst/>
                <a:cxnLst/>
                <a:rect r="r" b="b" t="t" l="l"/>
                <a:pathLst>
                  <a:path h="466607" w="1692979">
                    <a:moveTo>
                      <a:pt x="104783" y="0"/>
                    </a:moveTo>
                    <a:lnTo>
                      <a:pt x="1588197" y="0"/>
                    </a:lnTo>
                    <a:cubicBezTo>
                      <a:pt x="1615987" y="0"/>
                      <a:pt x="1642639" y="11040"/>
                      <a:pt x="1662289" y="30690"/>
                    </a:cubicBezTo>
                    <a:cubicBezTo>
                      <a:pt x="1681940" y="50341"/>
                      <a:pt x="1692979" y="76993"/>
                      <a:pt x="1692979" y="104783"/>
                    </a:cubicBezTo>
                    <a:lnTo>
                      <a:pt x="1692979" y="361824"/>
                    </a:lnTo>
                    <a:cubicBezTo>
                      <a:pt x="1692979" y="389614"/>
                      <a:pt x="1681940" y="416266"/>
                      <a:pt x="1662289" y="435917"/>
                    </a:cubicBezTo>
                    <a:cubicBezTo>
                      <a:pt x="1642639" y="455567"/>
                      <a:pt x="1615987" y="466607"/>
                      <a:pt x="1588197" y="466607"/>
                    </a:cubicBezTo>
                    <a:lnTo>
                      <a:pt x="104783" y="466607"/>
                    </a:lnTo>
                    <a:cubicBezTo>
                      <a:pt x="76993" y="466607"/>
                      <a:pt x="50341" y="455567"/>
                      <a:pt x="30690" y="435917"/>
                    </a:cubicBezTo>
                    <a:cubicBezTo>
                      <a:pt x="11040" y="416266"/>
                      <a:pt x="0" y="389614"/>
                      <a:pt x="0" y="361824"/>
                    </a:cubicBezTo>
                    <a:lnTo>
                      <a:pt x="0" y="104783"/>
                    </a:lnTo>
                    <a:cubicBezTo>
                      <a:pt x="0" y="76993"/>
                      <a:pt x="11040" y="50341"/>
                      <a:pt x="30690" y="30690"/>
                    </a:cubicBezTo>
                    <a:cubicBezTo>
                      <a:pt x="50341" y="11040"/>
                      <a:pt x="76993" y="0"/>
                      <a:pt x="104783" y="0"/>
                    </a:cubicBezTo>
                    <a:close/>
                  </a:path>
                </a:pathLst>
              </a:custGeom>
              <a:solidFill>
                <a:srgbClr val="555555">
                  <a:alpha val="17647"/>
                </a:srgbClr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name="TextBox 23" id="23"/>
              <p:cNvSpPr txBox="true"/>
              <p:nvPr/>
            </p:nvSpPr>
            <p:spPr>
              <a:xfrm>
                <a:off x="0" y="-47625"/>
                <a:ext cx="1692979" cy="51423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676"/>
                  </a:lnSpc>
                </a:pPr>
              </a:p>
            </p:txBody>
          </p:sp>
        </p:grpSp>
        <p:sp>
          <p:nvSpPr>
            <p:cNvPr name="Freeform 24" id="24"/>
            <p:cNvSpPr/>
            <p:nvPr/>
          </p:nvSpPr>
          <p:spPr>
            <a:xfrm flipH="false" flipV="false" rot="0">
              <a:off x="136896" y="228137"/>
              <a:ext cx="1042285" cy="1042285"/>
            </a:xfrm>
            <a:custGeom>
              <a:avLst/>
              <a:gdLst/>
              <a:ahLst/>
              <a:cxnLst/>
              <a:rect r="r" b="b" t="t" l="l"/>
              <a:pathLst>
                <a:path h="1042285" w="1042285">
                  <a:moveTo>
                    <a:pt x="0" y="0"/>
                  </a:moveTo>
                  <a:lnTo>
                    <a:pt x="1042286" y="0"/>
                  </a:lnTo>
                  <a:lnTo>
                    <a:pt x="1042286" y="1042286"/>
                  </a:lnTo>
                  <a:lnTo>
                    <a:pt x="0" y="10422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TextBox 25" id="25"/>
            <p:cNvSpPr txBox="true"/>
            <p:nvPr/>
          </p:nvSpPr>
          <p:spPr>
            <a:xfrm rot="0">
              <a:off x="1179182" y="447248"/>
              <a:ext cx="4233358" cy="6074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82"/>
                </a:lnSpc>
                <a:spcBef>
                  <a:spcPct val="0"/>
                </a:spcBef>
              </a:pPr>
              <a:r>
                <a:rPr lang="en-US" sz="2630">
                  <a:solidFill>
                    <a:srgbClr val="336304"/>
                  </a:solidFill>
                  <a:latin typeface="Horizon"/>
                  <a:ea typeface="Horizon"/>
                  <a:cs typeface="Horizon"/>
                  <a:sym typeface="Horizon"/>
                </a:rPr>
                <a:t>ECO </a:t>
              </a:r>
              <a:r>
                <a:rPr lang="en-US" sz="2630">
                  <a:solidFill>
                    <a:srgbClr val="0070BC"/>
                  </a:solidFill>
                  <a:latin typeface="Horizon"/>
                  <a:ea typeface="Horizon"/>
                  <a:cs typeface="Horizon"/>
                  <a:sym typeface="Horizon"/>
                </a:rPr>
                <a:t>EARTH</a:t>
              </a:r>
            </a:p>
          </p:txBody>
        </p:sp>
      </p:grpSp>
      <p:sp>
        <p:nvSpPr>
          <p:cNvPr name="Freeform 26" id="26"/>
          <p:cNvSpPr/>
          <p:nvPr/>
        </p:nvSpPr>
        <p:spPr>
          <a:xfrm flipH="false" flipV="false" rot="0">
            <a:off x="15359978" y="7939568"/>
            <a:ext cx="1401153" cy="1318732"/>
          </a:xfrm>
          <a:custGeom>
            <a:avLst/>
            <a:gdLst/>
            <a:ahLst/>
            <a:cxnLst/>
            <a:rect r="r" b="b" t="t" l="l"/>
            <a:pathLst>
              <a:path h="1318732" w="1401153">
                <a:moveTo>
                  <a:pt x="0" y="0"/>
                </a:moveTo>
                <a:lnTo>
                  <a:pt x="1401152" y="0"/>
                </a:lnTo>
                <a:lnTo>
                  <a:pt x="1401152" y="1318732"/>
                </a:lnTo>
                <a:lnTo>
                  <a:pt x="0" y="131873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14104545" y="3660571"/>
            <a:ext cx="1482929" cy="1482929"/>
          </a:xfrm>
          <a:custGeom>
            <a:avLst/>
            <a:gdLst/>
            <a:ahLst/>
            <a:cxnLst/>
            <a:rect r="r" b="b" t="t" l="l"/>
            <a:pathLst>
              <a:path h="1482929" w="1482929">
                <a:moveTo>
                  <a:pt x="0" y="0"/>
                </a:moveTo>
                <a:lnTo>
                  <a:pt x="1482929" y="0"/>
                </a:lnTo>
                <a:lnTo>
                  <a:pt x="1482929" y="1482929"/>
                </a:lnTo>
                <a:lnTo>
                  <a:pt x="0" y="148292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16346400" y="3482903"/>
            <a:ext cx="1825799" cy="1825799"/>
          </a:xfrm>
          <a:custGeom>
            <a:avLst/>
            <a:gdLst/>
            <a:ahLst/>
            <a:cxnLst/>
            <a:rect r="r" b="b" t="t" l="l"/>
            <a:pathLst>
              <a:path h="1825799" w="1825799">
                <a:moveTo>
                  <a:pt x="0" y="0"/>
                </a:moveTo>
                <a:lnTo>
                  <a:pt x="1825800" y="0"/>
                </a:lnTo>
                <a:lnTo>
                  <a:pt x="1825800" y="1825799"/>
                </a:lnTo>
                <a:lnTo>
                  <a:pt x="0" y="182579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grpSp>
        <p:nvGrpSpPr>
          <p:cNvPr name="Group 29" id="29"/>
          <p:cNvGrpSpPr/>
          <p:nvPr/>
        </p:nvGrpSpPr>
        <p:grpSpPr>
          <a:xfrm rot="0">
            <a:off x="15617907" y="4218271"/>
            <a:ext cx="698061" cy="458102"/>
            <a:chOff x="0" y="0"/>
            <a:chExt cx="812800" cy="53340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812800" cy="533400"/>
            </a:xfrm>
            <a:custGeom>
              <a:avLst/>
              <a:gdLst/>
              <a:ahLst/>
              <a:cxnLst/>
              <a:rect r="r" b="b" t="t" l="l"/>
              <a:pathLst>
                <a:path h="533400" w="812800">
                  <a:moveTo>
                    <a:pt x="273050" y="0"/>
                  </a:moveTo>
                  <a:lnTo>
                    <a:pt x="0" y="266700"/>
                  </a:lnTo>
                  <a:lnTo>
                    <a:pt x="273050" y="533400"/>
                  </a:lnTo>
                  <a:lnTo>
                    <a:pt x="273050" y="400050"/>
                  </a:lnTo>
                  <a:lnTo>
                    <a:pt x="539750" y="400050"/>
                  </a:lnTo>
                  <a:lnTo>
                    <a:pt x="539750" y="533400"/>
                  </a:lnTo>
                  <a:lnTo>
                    <a:pt x="812800" y="266700"/>
                  </a:lnTo>
                  <a:lnTo>
                    <a:pt x="539750" y="0"/>
                  </a:lnTo>
                  <a:lnTo>
                    <a:pt x="539750" y="133350"/>
                  </a:lnTo>
                  <a:lnTo>
                    <a:pt x="273050" y="133350"/>
                  </a:lnTo>
                  <a:lnTo>
                    <a:pt x="27305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101600" y="92075"/>
              <a:ext cx="609600" cy="3016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76"/>
                </a:lnSpc>
              </a:pPr>
            </a:p>
          </p:txBody>
        </p:sp>
      </p:grpSp>
      <p:sp>
        <p:nvSpPr>
          <p:cNvPr name="TextBox 32" id="32"/>
          <p:cNvSpPr txBox="true"/>
          <p:nvPr/>
        </p:nvSpPr>
        <p:spPr>
          <a:xfrm rot="0">
            <a:off x="15075891" y="2624441"/>
            <a:ext cx="1942691" cy="4643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06"/>
              </a:lnSpc>
            </a:pPr>
            <a:r>
              <a:rPr lang="en-US" b="true" sz="2718" u="sng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  <a:hlinkClick r:id="rId10" tooltip="https://ecoearth.site"/>
              </a:rPr>
              <a:t>WEBSITE : 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46889" y="401076"/>
            <a:ext cx="13864921" cy="628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06"/>
              </a:lnSpc>
            </a:pPr>
            <a:r>
              <a:rPr lang="en-US" b="true" sz="4005" spc="-1" u="sng">
                <a:solidFill>
                  <a:srgbClr val="141E30"/>
                </a:solidFill>
                <a:latin typeface="Arimo Bold"/>
                <a:ea typeface="Arimo Bold"/>
                <a:cs typeface="Arimo Bold"/>
                <a:sym typeface="Arimo Bold"/>
              </a:rPr>
              <a:t>CIVIC GOVERNANCE :</a:t>
            </a:r>
            <a:r>
              <a:rPr lang="en-US" b="true" sz="4005" spc="-1">
                <a:solidFill>
                  <a:srgbClr val="141E30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4005" spc="-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Made Smarter with Our WebApp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4117659" y="9479688"/>
            <a:ext cx="4064782" cy="5159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3754"/>
              </a:lnSpc>
            </a:pPr>
            <a:r>
              <a:rPr lang="en-US" sz="3951" spc="-79">
                <a:solidFill>
                  <a:srgbClr val="000000"/>
                </a:solidFill>
                <a:latin typeface="Monument Bold"/>
                <a:ea typeface="Monument Bold"/>
                <a:cs typeface="Monument Bold"/>
                <a:sym typeface="Monument Bold"/>
              </a:rPr>
              <a:t>THANK YOU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3191174" y="1809969"/>
            <a:ext cx="5904637" cy="4735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25"/>
              </a:lnSpc>
            </a:pPr>
            <a:r>
              <a:rPr lang="en-US" sz="2732">
                <a:solidFill>
                  <a:srgbClr val="100F0D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RESEARCH &amp; REFRENCE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3739143" y="5832577"/>
            <a:ext cx="4455589" cy="17590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50404" indent="-275202" lvl="1">
              <a:lnSpc>
                <a:spcPts val="3569"/>
              </a:lnSpc>
              <a:buFont typeface="Arial"/>
              <a:buChar char="•"/>
            </a:pPr>
            <a:r>
              <a:rPr lang="en-US" b="true" sz="2549" u="sng">
                <a:solidFill>
                  <a:srgbClr val="1B598E"/>
                </a:solidFill>
                <a:latin typeface="Montserrat Bold"/>
                <a:ea typeface="Montserrat Bold"/>
                <a:cs typeface="Montserrat Bold"/>
                <a:sym typeface="Montserrat Bold"/>
                <a:hlinkClick r:id="rId11" tooltip="https://www.globalhungerindex.org/india.html"/>
              </a:rPr>
              <a:t>Link1: Hunger</a:t>
            </a:r>
          </a:p>
          <a:p>
            <a:pPr algn="l" marL="550404" indent="-275202" lvl="1">
              <a:lnSpc>
                <a:spcPts val="3569"/>
              </a:lnSpc>
              <a:buFont typeface="Arial"/>
              <a:buChar char="•"/>
            </a:pPr>
            <a:r>
              <a:rPr lang="en-US" b="true" sz="2549" u="sng">
                <a:solidFill>
                  <a:srgbClr val="1B598E"/>
                </a:solidFill>
                <a:latin typeface="Montserrat Bold"/>
                <a:ea typeface="Montserrat Bold"/>
                <a:cs typeface="Montserrat Bold"/>
                <a:sym typeface="Montserrat Bold"/>
                <a:hlinkClick r:id="rId12" tooltip="https://greene.gov.in"/>
              </a:rPr>
              <a:t>Link 2: E-waste</a:t>
            </a:r>
            <a:r>
              <a:rPr lang="en-US" sz="2549">
                <a:solidFill>
                  <a:srgbClr val="1B598E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</a:p>
          <a:p>
            <a:pPr algn="l" marL="550404" indent="-275202" lvl="1">
              <a:lnSpc>
                <a:spcPts val="3569"/>
              </a:lnSpc>
              <a:buFont typeface="Arial"/>
              <a:buChar char="•"/>
            </a:pPr>
            <a:r>
              <a:rPr lang="en-US" b="true" sz="2549" u="sng">
                <a:solidFill>
                  <a:srgbClr val="1B598E"/>
                </a:solidFill>
                <a:latin typeface="Montserrat Bold"/>
                <a:ea typeface="Montserrat Bold"/>
                <a:cs typeface="Montserrat Bold"/>
                <a:sym typeface="Montserrat Bold"/>
                <a:hlinkClick r:id="rId13" tooltip="https://www.deccanherald.com/india/delhi/delhi-breaks-peak-power-demand-of-8000-mw-sets-new-record-3034365"/>
              </a:rPr>
              <a:t>Link</a:t>
            </a:r>
            <a:r>
              <a:rPr lang="en-US" b="true" sz="2549">
                <a:solidFill>
                  <a:srgbClr val="1B598E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3</a:t>
            </a:r>
            <a:r>
              <a:rPr lang="en-US" b="true" sz="2549" u="sng">
                <a:solidFill>
                  <a:srgbClr val="1B598E"/>
                </a:solidFill>
                <a:latin typeface="Montserrat Bold"/>
                <a:ea typeface="Montserrat Bold"/>
                <a:cs typeface="Montserrat Bold"/>
                <a:sym typeface="Montserrat Bold"/>
                <a:hlinkClick r:id="rId14" tooltip="https://economictimes.indiatimes.com/news/politics-and-nation/incomplete-government-projects-are-a-grave-injustice-to-the-honest-taxpayers-pm-modi/articleshow/105631577.cms?from=mdr"/>
              </a:rPr>
              <a:t> Incomplete Govt project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DAGqnRNwvlM</dc:identifier>
  <dcterms:modified xsi:type="dcterms:W3CDTF">2011-08-01T06:04:30Z</dcterms:modified>
  <cp:revision>1</cp:revision>
  <dc:title>ECO EARTH PPT BY HARSHIT BORANA</dc:title>
</cp:coreProperties>
</file>